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5" r:id="rId5"/>
    <p:sldId id="278" r:id="rId6"/>
    <p:sldId id="280" r:id="rId7"/>
    <p:sldId id="289" r:id="rId8"/>
    <p:sldId id="276" r:id="rId9"/>
    <p:sldId id="266" r:id="rId10"/>
    <p:sldId id="282" r:id="rId11"/>
    <p:sldId id="285" r:id="rId12"/>
    <p:sldId id="286" r:id="rId13"/>
    <p:sldId id="287" r:id="rId14"/>
    <p:sldId id="288" r:id="rId15"/>
    <p:sldId id="267" r:id="rId16"/>
    <p:sldId id="281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E6E6E6"/>
    <a:srgbClr val="E3DFEE"/>
    <a:srgbClr val="0070C0"/>
    <a:srgbClr val="E25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B4B5B8-F205-480C-BCE7-90D5C045789C}" v="78" dt="2023-10-17T17:16:34.115"/>
    <p1510:client id="{BB7DE59E-2CF8-4B06-A99F-25A11DE8DBC3}" v="40" dt="2023-10-18T08:44:12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3792" autoAdjust="0"/>
  </p:normalViewPr>
  <p:slideViewPr>
    <p:cSldViewPr snapToGrid="0">
      <p:cViewPr varScale="1">
        <p:scale>
          <a:sx n="113" d="100"/>
          <a:sy n="113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dirty="0"/>
              <a:t>EQ</a:t>
            </a:r>
            <a:r>
              <a:rPr lang="en-GB" sz="2000" b="1" baseline="0" dirty="0"/>
              <a:t> VAS</a:t>
            </a:r>
            <a:endParaRPr lang="en-GB" sz="2000" b="1" dirty="0"/>
          </a:p>
        </c:rich>
      </c:tx>
      <c:layout>
        <c:manualLayout>
          <c:xMode val="edge"/>
          <c:yMode val="edge"/>
          <c:x val="0.41383783860067996"/>
          <c:y val="2.04465489491301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Patient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Sheet1!$C$2:$D$2</c:f>
              <c:numCache>
                <c:formatCode>General</c:formatCode>
                <c:ptCount val="2"/>
                <c:pt idx="0">
                  <c:v>30</c:v>
                </c:pt>
                <c:pt idx="1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78-40F2-9922-D41316839408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Patient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Sheet1!$C$3:$D$3</c:f>
              <c:numCache>
                <c:formatCode>General</c:formatCode>
                <c:ptCount val="2"/>
                <c:pt idx="0">
                  <c:v>40</c:v>
                </c:pt>
                <c:pt idx="1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78-40F2-9922-D41316839408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Patient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Sheet1!$C$4:$D$4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78-40F2-9922-D41316839408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Patient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Sheet1!$C$5:$D$5</c:f>
              <c:numCache>
                <c:formatCode>General</c:formatCode>
                <c:ptCount val="2"/>
                <c:pt idx="0">
                  <c:v>70</c:v>
                </c:pt>
                <c:pt idx="1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78-40F2-9922-D41316839408}"/>
            </c:ext>
          </c:extLst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Patient 5</c:v>
                </c:pt>
              </c:strCache>
            </c:strRef>
          </c:tx>
          <c:spPr>
            <a:ln w="28575" cap="sq">
              <a:solidFill>
                <a:schemeClr val="accent5"/>
              </a:solidFill>
              <a:bevel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Sheet1!$C$6:$D$6</c:f>
              <c:numCache>
                <c:formatCode>General</c:formatCode>
                <c:ptCount val="2"/>
                <c:pt idx="0">
                  <c:v>27</c:v>
                </c:pt>
                <c:pt idx="1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78-40F2-9922-D41316839408}"/>
            </c:ext>
          </c:extLst>
        </c:ser>
        <c:ser>
          <c:idx val="5"/>
          <c:order val="5"/>
          <c:tx>
            <c:strRef>
              <c:f>Sheet1!$B$7</c:f>
              <c:strCache>
                <c:ptCount val="1"/>
                <c:pt idx="0">
                  <c:v>Patient 6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Sheet1!$C$7:$D$7</c:f>
              <c:numCache>
                <c:formatCode>General</c:formatCode>
                <c:ptCount val="2"/>
                <c:pt idx="0">
                  <c:v>50</c:v>
                </c:pt>
                <c:pt idx="1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478-40F2-9922-D41316839408}"/>
            </c:ext>
          </c:extLst>
        </c:ser>
        <c:ser>
          <c:idx val="6"/>
          <c:order val="6"/>
          <c:tx>
            <c:strRef>
              <c:f>Sheet1!$B$8</c:f>
              <c:strCache>
                <c:ptCount val="1"/>
                <c:pt idx="0">
                  <c:v>Patient 7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>
                    <a:lumMod val="6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Sheet1!$C$8:$D$8</c:f>
              <c:numCache>
                <c:formatCode>General</c:formatCode>
                <c:ptCount val="2"/>
                <c:pt idx="0">
                  <c:v>40</c:v>
                </c:pt>
                <c:pt idx="1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478-40F2-9922-D41316839408}"/>
            </c:ext>
          </c:extLst>
        </c:ser>
        <c:ser>
          <c:idx val="7"/>
          <c:order val="7"/>
          <c:tx>
            <c:strRef>
              <c:f>Sheet1!$B$9</c:f>
              <c:strCache>
                <c:ptCount val="1"/>
                <c:pt idx="0">
                  <c:v>Patient 8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Sheet1!$C$9:$D$9</c:f>
              <c:numCache>
                <c:formatCode>General</c:formatCode>
                <c:ptCount val="2"/>
                <c:pt idx="0">
                  <c:v>75</c:v>
                </c:pt>
                <c:pt idx="1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478-40F2-9922-D41316839408}"/>
            </c:ext>
          </c:extLst>
        </c:ser>
        <c:ser>
          <c:idx val="8"/>
          <c:order val="8"/>
          <c:tx>
            <c:strRef>
              <c:f>Sheet1!$B$10</c:f>
              <c:strCache>
                <c:ptCount val="1"/>
                <c:pt idx="0">
                  <c:v>Patient 9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  <a:headEnd type="oval"/>
              <a:tailEnd type="oval"/>
            </a:ln>
            <a:effectLst/>
          </c:spPr>
          <c:marker>
            <c:symbol val="none"/>
          </c:marker>
          <c:cat>
            <c:strRef>
              <c:f>Sheet1!$C$1:$D$1</c:f>
              <c:strCache>
                <c:ptCount val="2"/>
                <c:pt idx="0">
                  <c:v>Start of Intervention</c:v>
                </c:pt>
                <c:pt idx="1">
                  <c:v>End of Intervention</c:v>
                </c:pt>
              </c:strCache>
            </c:strRef>
          </c:cat>
          <c:val>
            <c:numRef>
              <c:f>Sheet1!$C$10:$D$10</c:f>
              <c:numCache>
                <c:formatCode>General</c:formatCode>
                <c:ptCount val="2"/>
                <c:pt idx="0">
                  <c:v>75</c:v>
                </c:pt>
                <c:pt idx="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478-40F2-9922-D41316839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2061791"/>
        <c:axId val="1972200543"/>
      </c:lineChart>
      <c:catAx>
        <c:axId val="1982061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200543"/>
        <c:crosses val="autoZero"/>
        <c:auto val="1"/>
        <c:lblAlgn val="ctr"/>
        <c:lblOffset val="100"/>
        <c:noMultiLvlLbl val="0"/>
      </c:catAx>
      <c:valAx>
        <c:axId val="197220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/>
                  <a:t>VAS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06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DB24A-B767-4C75-845D-E5AE26BB3AB1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9D665-649A-4649-94E7-3AC34233C3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0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9D665-649A-4649-94E7-3AC34233C31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3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9D665-649A-4649-94E7-3AC34233C3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9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9D665-649A-4649-94E7-3AC34233C31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500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9D665-649A-4649-94E7-3AC34233C31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11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9D665-649A-4649-94E7-3AC34233C31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69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9D665-649A-4649-94E7-3AC34233C31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83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9D665-649A-4649-94E7-3AC34233C31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31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27AF75A-5B9D-19CA-0E3D-52E74EE5D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72768"/>
            <a:ext cx="12192000" cy="5285232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AC47EFA0-36BF-467D-4ADC-A802A8F739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911" y="392514"/>
            <a:ext cx="1566084" cy="95150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7C606712-3818-6A10-ADAA-07C3340B07C0}"/>
              </a:ext>
            </a:extLst>
          </p:cNvPr>
          <p:cNvGrpSpPr/>
          <p:nvPr userDrawn="1"/>
        </p:nvGrpSpPr>
        <p:grpSpPr>
          <a:xfrm>
            <a:off x="659489" y="2536802"/>
            <a:ext cx="6972990" cy="1323439"/>
            <a:chOff x="1098401" y="2591666"/>
            <a:chExt cx="6972990" cy="132343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8A82197-7FAA-8C78-4AA3-7CC5C9940346}"/>
                </a:ext>
              </a:extLst>
            </p:cNvPr>
            <p:cNvSpPr txBox="1"/>
            <p:nvPr/>
          </p:nvSpPr>
          <p:spPr>
            <a:xfrm>
              <a:off x="1098401" y="2591666"/>
              <a:ext cx="697299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0" b="1" dirty="0">
                  <a:solidFill>
                    <a:srgbClr val="0070C0"/>
                  </a:solidFill>
                  <a:latin typeface="Rockwell" panose="02060603020205020403" pitchFamily="18" charset="0"/>
                </a:rPr>
                <a:t>Waiting Well</a:t>
              </a:r>
              <a:endParaRPr lang="en-GB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6682168-C4F6-7BB3-C865-0418BD27E26A}"/>
                </a:ext>
              </a:extLst>
            </p:cNvPr>
            <p:cNvSpPr/>
            <p:nvPr/>
          </p:nvSpPr>
          <p:spPr>
            <a:xfrm>
              <a:off x="7445087" y="3429000"/>
              <a:ext cx="216000" cy="216000"/>
            </a:xfrm>
            <a:prstGeom prst="ellipse">
              <a:avLst/>
            </a:prstGeom>
            <a:solidFill>
              <a:srgbClr val="E25E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34F92C8-E5CE-B226-E442-5CAE7C86F9C4}"/>
              </a:ext>
            </a:extLst>
          </p:cNvPr>
          <p:cNvSpPr txBox="1"/>
          <p:nvPr userDrawn="1"/>
        </p:nvSpPr>
        <p:spPr>
          <a:xfrm>
            <a:off x="763992" y="3735047"/>
            <a:ext cx="9689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Tackling inequalities by supporting our patients to prepare for surgery and improving their wellbeing</a:t>
            </a:r>
            <a:r>
              <a:rPr lang="en-GB" sz="2000" dirty="0"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80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1A1EE-C54E-E8B2-A54A-AFC53989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5B89E-48C1-A892-E612-1F949D1E2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073B9-EEE2-B4C8-730A-A6ECE2BA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4EFB6-DC39-624B-3300-FE2DAC26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ED56F-0F9B-29AD-029C-6D82B6A6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9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814C3-A110-0A1E-974D-F1DC7E332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16D68-30BF-9DDD-4CF2-CA4E14A90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2333F-FB27-9124-A1D7-EE0E3600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28B29-257E-B980-7EB4-F16084BF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C7C00-A57D-FB71-A0BD-782884F32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6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9BC45BD-3770-B3DC-6F1B-607A870BF3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72768"/>
            <a:ext cx="12192000" cy="5285232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44B07B2A-1615-10CD-4BCA-BB00DF19A0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911" y="392514"/>
            <a:ext cx="1566084" cy="95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6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02259C-222F-5A2C-9234-F665E758D3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Partial Circle 7">
            <a:extLst>
              <a:ext uri="{FF2B5EF4-FFF2-40B4-BE49-F238E27FC236}">
                <a16:creationId xmlns:a16="http://schemas.microsoft.com/office/drawing/2014/main" id="{AB69D671-62A8-D65E-8E29-902E558AB284}"/>
              </a:ext>
            </a:extLst>
          </p:cNvPr>
          <p:cNvSpPr/>
          <p:nvPr userDrawn="1"/>
        </p:nvSpPr>
        <p:spPr>
          <a:xfrm>
            <a:off x="6993082" y="2177784"/>
            <a:ext cx="10397836" cy="9355575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E25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Graphic 8" descr="Male profile with solid fill">
            <a:extLst>
              <a:ext uri="{FF2B5EF4-FFF2-40B4-BE49-F238E27FC236}">
                <a16:creationId xmlns:a16="http://schemas.microsoft.com/office/drawing/2014/main" id="{8F4E5AE4-01B4-F326-1550-DA72369CA5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7530" y="3072281"/>
            <a:ext cx="3540385" cy="35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5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3A256AD-D4F7-BFD8-9E54-DB5A545880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artial Circle 8">
            <a:extLst>
              <a:ext uri="{FF2B5EF4-FFF2-40B4-BE49-F238E27FC236}">
                <a16:creationId xmlns:a16="http://schemas.microsoft.com/office/drawing/2014/main" id="{0268BABF-23C8-4BEC-A6FA-9487FAEFDCE1}"/>
              </a:ext>
            </a:extLst>
          </p:cNvPr>
          <p:cNvSpPr/>
          <p:nvPr userDrawn="1"/>
        </p:nvSpPr>
        <p:spPr>
          <a:xfrm>
            <a:off x="6993082" y="2177784"/>
            <a:ext cx="10397836" cy="9355575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E25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" name="Graphic 9" descr="Female Profile with solid fill">
            <a:extLst>
              <a:ext uri="{FF2B5EF4-FFF2-40B4-BE49-F238E27FC236}">
                <a16:creationId xmlns:a16="http://schemas.microsoft.com/office/drawing/2014/main" id="{B3E415A8-01D7-D10A-9C2E-DCE8BE10AA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03189" y="2975738"/>
            <a:ext cx="3688811" cy="368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D62F8-7200-D101-0A45-FE90CDEF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BCB78-E164-7379-2159-1CC3960BE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BFC82-EF31-73A8-28DD-220A28B4E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E272D-3163-0FCC-FBDE-6FE344CFC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B49F8-25D1-8303-A402-FC512371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16E31-AB7B-635C-5D5D-7D1A29FA1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F1F4C1-E130-ACFC-DCC2-937D4751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5DBFD-7FD0-B198-0122-300C6649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8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5233-9B27-472C-2F92-0E6E27F4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CB298-88D2-9895-D351-5ED17E83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1CC77-22D4-6A0B-738D-1E5987F5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7FF3C-B618-1F9D-E20B-9142EE08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7EF1B-3522-B43D-EA8A-9AB76A5C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E3A02-01C3-3EC8-A28E-617392BB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6040C-4AF7-EC07-4490-C4C258B6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7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A6F7-01F3-6AAA-7D3A-DDEC3D25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765C6-62C3-77FD-D206-F07DADE9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927AB-15E7-F7A7-4010-53EF2FAA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A80AB-00CE-CDC2-1909-97464344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A031F-ECB0-3E0F-659B-5F862B5A2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8814E-8F05-CBBD-F19F-7370AA41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95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1074-8073-7E23-723C-3AD014D4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E56027-7157-6C50-B7FA-5DA6BFEF0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421E7-A62F-935D-7112-9E0642CE5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CCA21-8A51-E00B-9A65-24911D5FB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7C9A0-2D23-1024-9D51-1DF98EAE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EA64E-9C50-7D60-4863-2245394E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8829-50FA-616E-CA55-AC9592B09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0BA06-2F57-4FDF-BD2B-58F8885970C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84C2F-0A76-385A-0F60-6B7EFCCF1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A8A67-8074-A533-6317-68A8C2AB7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1D44-1D53-4E7F-991B-65990F178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6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and.nhs.uk/long-read/pre-surgery-waiting-well-programme-plays-crucial-role-in-patient-recovery/#organisatio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21EF6-387E-DC8B-4CAC-56F6475A9B2F}"/>
              </a:ext>
            </a:extLst>
          </p:cNvPr>
          <p:cNvSpPr txBox="1"/>
          <p:nvPr/>
        </p:nvSpPr>
        <p:spPr>
          <a:xfrm>
            <a:off x="1227878" y="1982450"/>
            <a:ext cx="8863976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/>
              </a:rPr>
              <a:t>Waiting Well North Cumbria Outcome Data </a:t>
            </a:r>
            <a:endParaRPr lang="en-GB" sz="4400" b="1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5E18F-DFEE-F2C4-1EBF-86B8F46B09DD}"/>
              </a:ext>
            </a:extLst>
          </p:cNvPr>
          <p:cNvSpPr txBox="1"/>
          <p:nvPr/>
        </p:nvSpPr>
        <p:spPr>
          <a:xfrm>
            <a:off x="1227878" y="3367632"/>
            <a:ext cx="8863976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Rockwell"/>
              </a:rPr>
              <a:t>As of August 2023</a:t>
            </a:r>
          </a:p>
          <a:p>
            <a:endParaRPr lang="en-GB" sz="2400" dirty="0">
              <a:solidFill>
                <a:srgbClr val="0070C0"/>
              </a:solidFill>
              <a:latin typeface="Rockwell"/>
            </a:endParaRPr>
          </a:p>
          <a:p>
            <a:r>
              <a:rPr lang="en-GB" sz="2400" dirty="0">
                <a:solidFill>
                  <a:srgbClr val="191919"/>
                </a:solidFill>
                <a:effectLst/>
                <a:latin typeface="Helvetica" pitchFamily="2" charset="0"/>
                <a:hlinkClick r:id="rId2"/>
              </a:rPr>
              <a:t>https://www.england.nhs.uk</a:t>
            </a:r>
            <a:r>
              <a:rPr lang="en-GB" sz="2400">
                <a:solidFill>
                  <a:srgbClr val="191919"/>
                </a:solidFill>
                <a:effectLst/>
                <a:latin typeface="Helvetica" pitchFamily="2" charset="0"/>
                <a:hlinkClick r:id="rId2"/>
              </a:rPr>
              <a:t>/long-read/pre-surgery-waiting-well-programme-plays-crucial-role-in-patient-recovery/#organisation</a:t>
            </a:r>
            <a:endParaRPr lang="en-GB" sz="2400">
              <a:solidFill>
                <a:srgbClr val="191919"/>
              </a:solidFill>
              <a:effectLst/>
              <a:latin typeface="Helvetica" pitchFamily="2" charset="0"/>
            </a:endParaRPr>
          </a:p>
          <a:p>
            <a:endParaRPr lang="en-GB" sz="24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6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256674" y="134601"/>
            <a:ext cx="8863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– EQ5D5L Pain Discomfort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5D56E6-3D6A-1AA9-8D8C-DDAEE2C36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85277"/>
              </p:ext>
            </p:extLst>
          </p:nvPr>
        </p:nvGraphicFramePr>
        <p:xfrm>
          <a:off x="3080264" y="2169160"/>
          <a:ext cx="6040386" cy="419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602">
                  <a:extLst>
                    <a:ext uri="{9D8B030D-6E8A-4147-A177-3AD203B41FA5}">
                      <a16:colId xmlns:a16="http://schemas.microsoft.com/office/drawing/2014/main" val="4211498805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3729512839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2346998406"/>
                    </a:ext>
                  </a:extLst>
                </a:gridCol>
                <a:gridCol w="1260602">
                  <a:extLst>
                    <a:ext uri="{9D8B030D-6E8A-4147-A177-3AD203B41FA5}">
                      <a16:colId xmlns:a16="http://schemas.microsoft.com/office/drawing/2014/main" val="1584911436"/>
                    </a:ext>
                  </a:extLst>
                </a:gridCol>
              </a:tblGrid>
              <a:tr h="7596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 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Start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End of Intervention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Change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2729297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178583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66683532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693328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340369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917385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670049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7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998314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3922103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7775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06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256674" y="134601"/>
            <a:ext cx="8863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– EQ5D5L Anxiety Depression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514964-3FAB-0CDF-F193-6454CB744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893754"/>
              </p:ext>
            </p:extLst>
          </p:nvPr>
        </p:nvGraphicFramePr>
        <p:xfrm>
          <a:off x="3075807" y="2135604"/>
          <a:ext cx="6040386" cy="419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602">
                  <a:extLst>
                    <a:ext uri="{9D8B030D-6E8A-4147-A177-3AD203B41FA5}">
                      <a16:colId xmlns:a16="http://schemas.microsoft.com/office/drawing/2014/main" val="4211498805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3729512839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2346998406"/>
                    </a:ext>
                  </a:extLst>
                </a:gridCol>
                <a:gridCol w="1260602">
                  <a:extLst>
                    <a:ext uri="{9D8B030D-6E8A-4147-A177-3AD203B41FA5}">
                      <a16:colId xmlns:a16="http://schemas.microsoft.com/office/drawing/2014/main" val="1584911436"/>
                    </a:ext>
                  </a:extLst>
                </a:gridCol>
              </a:tblGrid>
              <a:tr h="7596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 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Start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End of Intervention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Change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2729297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178583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66683532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693328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340369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917385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670049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7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998314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3922103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7775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29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291176" y="367418"/>
            <a:ext cx="8863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PHQ-9 &amp; GAD-7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9DF3C-76BD-AB6D-124E-AB3DF3B83B47}"/>
              </a:ext>
            </a:extLst>
          </p:cNvPr>
          <p:cNvSpPr txBox="1"/>
          <p:nvPr/>
        </p:nvSpPr>
        <p:spPr>
          <a:xfrm>
            <a:off x="291176" y="1979934"/>
            <a:ext cx="11234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Two patients had no start of intervention data collected for these metrics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8F53F4D-A988-F262-9716-E7CB3D451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25715"/>
              </p:ext>
            </p:extLst>
          </p:nvPr>
        </p:nvGraphicFramePr>
        <p:xfrm>
          <a:off x="596900" y="2638424"/>
          <a:ext cx="4214851" cy="3743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609">
                  <a:extLst>
                    <a:ext uri="{9D8B030D-6E8A-4147-A177-3AD203B41FA5}">
                      <a16:colId xmlns:a16="http://schemas.microsoft.com/office/drawing/2014/main" val="444571789"/>
                    </a:ext>
                  </a:extLst>
                </a:gridCol>
                <a:gridCol w="1551621">
                  <a:extLst>
                    <a:ext uri="{9D8B030D-6E8A-4147-A177-3AD203B41FA5}">
                      <a16:colId xmlns:a16="http://schemas.microsoft.com/office/drawing/2014/main" val="3046021877"/>
                    </a:ext>
                  </a:extLst>
                </a:gridCol>
                <a:gridCol w="1551621">
                  <a:extLst>
                    <a:ext uri="{9D8B030D-6E8A-4147-A177-3AD203B41FA5}">
                      <a16:colId xmlns:a16="http://schemas.microsoft.com/office/drawing/2014/main" val="3990295305"/>
                    </a:ext>
                  </a:extLst>
                </a:gridCol>
              </a:tblGrid>
              <a:tr h="34151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PHQ-9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952399"/>
                  </a:ext>
                </a:extLst>
              </a:tr>
              <a:tr h="4192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Start of Intervention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End of Intervention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2619048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7887082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11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9227753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3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11032248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4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?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2729533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5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6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2435214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6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4796441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7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16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2148610"/>
                  </a:ext>
                </a:extLst>
              </a:tr>
              <a:tr h="33013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86845380"/>
                  </a:ext>
                </a:extLst>
              </a:tr>
              <a:tr h="3415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9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?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1826198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0E8C25-6882-6A64-8599-186A64D99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34454"/>
              </p:ext>
            </p:extLst>
          </p:nvPr>
        </p:nvGraphicFramePr>
        <p:xfrm>
          <a:off x="6734174" y="2638424"/>
          <a:ext cx="4214850" cy="3743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9176">
                  <a:extLst>
                    <a:ext uri="{9D8B030D-6E8A-4147-A177-3AD203B41FA5}">
                      <a16:colId xmlns:a16="http://schemas.microsoft.com/office/drawing/2014/main" val="3909232806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492507893"/>
                    </a:ext>
                  </a:extLst>
                </a:gridCol>
                <a:gridCol w="1576424">
                  <a:extLst>
                    <a:ext uri="{9D8B030D-6E8A-4147-A177-3AD203B41FA5}">
                      <a16:colId xmlns:a16="http://schemas.microsoft.com/office/drawing/2014/main" val="3800005750"/>
                    </a:ext>
                  </a:extLst>
                </a:gridCol>
              </a:tblGrid>
              <a:tr h="3399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GAD-7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632421"/>
                  </a:ext>
                </a:extLst>
              </a:tr>
              <a:tr h="43493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Start of Intervention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End of Intervention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05914603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5287349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2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91685939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3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16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5955790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4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?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7928972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5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7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5654844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6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6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84494354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7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0771362"/>
                  </a:ext>
                </a:extLst>
              </a:tr>
              <a:tr h="32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8924293"/>
                  </a:ext>
                </a:extLst>
              </a:tr>
              <a:tr h="3399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Patient 9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?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778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57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307218" y="0"/>
            <a:ext cx="8863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– BMI, HbA1c &amp; Smoking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9DF3C-76BD-AB6D-124E-AB3DF3B83B47}"/>
              </a:ext>
            </a:extLst>
          </p:cNvPr>
          <p:cNvSpPr txBox="1"/>
          <p:nvPr/>
        </p:nvSpPr>
        <p:spPr>
          <a:xfrm>
            <a:off x="523128" y="1647327"/>
            <a:ext cx="11476365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BMI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Five patients had no end of intervention BMI data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One patient had increased BMI (32.1 to 34)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Three patients had lower BMI (32.4 to 28.03, 22.7 to 22.36, and 33.7 to 32.87)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GB" sz="11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HbA1c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All patients had a start of intervention HbA1c taken (ranging between 34 – 57) only three had an end of intervention measure taken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Two of those patients had reduced HbA1c (38 to 36, 43 to 41)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One of those patients sustained HbA1c of 35</a:t>
            </a:r>
          </a:p>
          <a:p>
            <a:endParaRPr lang="en-GB" sz="900" b="1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Smoking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Three patients in this cohort were identified as smokers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Of these, only one patient had an end of intervention value attributed. This was reduced from 25 to 2 cigarettes per day </a:t>
            </a:r>
          </a:p>
        </p:txBody>
      </p:sp>
    </p:spTree>
    <p:extLst>
      <p:ext uri="{BB962C8B-B14F-4D97-AF65-F5344CB8AC3E}">
        <p14:creationId xmlns:p14="http://schemas.microsoft.com/office/powerpoint/2010/main" val="2757845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307218" y="375920"/>
            <a:ext cx="8863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Data Collection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721E6-95FB-8329-0EB9-A51B315DACFA}"/>
              </a:ext>
            </a:extLst>
          </p:cNvPr>
          <p:cNvSpPr txBox="1"/>
          <p:nvPr/>
        </p:nvSpPr>
        <p:spPr>
          <a:xfrm>
            <a:off x="787400" y="2335239"/>
            <a:ext cx="106172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Lack of clarity on the intervention/referrals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Missing the expected number of datasets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MDS not collected for all patients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Contains data from other time points/processes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No unique patient identifier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No way to link with case study data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Different codes for smoking, alcohol etc. to the rest of the ICB</a:t>
            </a:r>
          </a:p>
        </p:txBody>
      </p:sp>
    </p:spTree>
    <p:extLst>
      <p:ext uri="{BB962C8B-B14F-4D97-AF65-F5344CB8AC3E}">
        <p14:creationId xmlns:p14="http://schemas.microsoft.com/office/powerpoint/2010/main" val="96043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C96B56-9F82-7693-D178-460AA9F37059}"/>
              </a:ext>
            </a:extLst>
          </p:cNvPr>
          <p:cNvSpPr txBox="1"/>
          <p:nvPr/>
        </p:nvSpPr>
        <p:spPr>
          <a:xfrm>
            <a:off x="291176" y="109045"/>
            <a:ext cx="8863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Carlisle Healthcare Pilot – Patient Activity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5D34D0-0332-EF5C-5BE9-566FC1FFD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236840"/>
              </p:ext>
            </p:extLst>
          </p:nvPr>
        </p:nvGraphicFramePr>
        <p:xfrm>
          <a:off x="366443" y="1900720"/>
          <a:ext cx="6239838" cy="4587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0396">
                  <a:extLst>
                    <a:ext uri="{9D8B030D-6E8A-4147-A177-3AD203B41FA5}">
                      <a16:colId xmlns:a16="http://schemas.microsoft.com/office/drawing/2014/main" val="2673031046"/>
                    </a:ext>
                  </a:extLst>
                </a:gridCol>
                <a:gridCol w="655388">
                  <a:extLst>
                    <a:ext uri="{9D8B030D-6E8A-4147-A177-3AD203B41FA5}">
                      <a16:colId xmlns:a16="http://schemas.microsoft.com/office/drawing/2014/main" val="2013517203"/>
                    </a:ext>
                  </a:extLst>
                </a:gridCol>
                <a:gridCol w="710003">
                  <a:extLst>
                    <a:ext uri="{9D8B030D-6E8A-4147-A177-3AD203B41FA5}">
                      <a16:colId xmlns:a16="http://schemas.microsoft.com/office/drawing/2014/main" val="2030739411"/>
                    </a:ext>
                  </a:extLst>
                </a:gridCol>
                <a:gridCol w="969428">
                  <a:extLst>
                    <a:ext uri="{9D8B030D-6E8A-4147-A177-3AD203B41FA5}">
                      <a16:colId xmlns:a16="http://schemas.microsoft.com/office/drawing/2014/main" val="34975110"/>
                    </a:ext>
                  </a:extLst>
                </a:gridCol>
                <a:gridCol w="655388">
                  <a:extLst>
                    <a:ext uri="{9D8B030D-6E8A-4147-A177-3AD203B41FA5}">
                      <a16:colId xmlns:a16="http://schemas.microsoft.com/office/drawing/2014/main" val="712312758"/>
                    </a:ext>
                  </a:extLst>
                </a:gridCol>
                <a:gridCol w="819235">
                  <a:extLst>
                    <a:ext uri="{9D8B030D-6E8A-4147-A177-3AD203B41FA5}">
                      <a16:colId xmlns:a16="http://schemas.microsoft.com/office/drawing/2014/main" val="1471489181"/>
                    </a:ext>
                  </a:extLst>
                </a:gridCol>
              </a:tblGrid>
              <a:tr h="4087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err="1">
                          <a:effectLst/>
                        </a:rPr>
                        <a:t>iCan</a:t>
                      </a:r>
                      <a:r>
                        <a:rPr lang="en-GB" sz="1800" b="1" u="none" strike="noStrike" dirty="0">
                          <a:effectLst/>
                        </a:rPr>
                        <a:t> Fitness Cumbria Cohort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465858"/>
                  </a:ext>
                </a:extLst>
              </a:tr>
              <a:tr h="6238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Stage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Total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Smokers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Uncontrolled Diabetes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BMI &gt;= 30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Atrial Fibrillation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91526143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Contacted by letter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137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44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61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0518654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Opted out after receiving letter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?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10897"/>
                  </a:ext>
                </a:extLst>
              </a:tr>
              <a:tr h="43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Attempted contacted by telephone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124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43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58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2728209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Unable to contact by telephone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38752162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Opted out after telephone call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56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92158094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Accepted further support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52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2967181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HCA (PW1) appt. taken place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13040267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MDT (PW2) appt. taken place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14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69742129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Agreed to onward referral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48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78285673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Started iCan intervention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16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34830990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Completed </a:t>
                      </a:r>
                      <a:r>
                        <a:rPr lang="en-GB" sz="1400" b="1" u="none" strike="noStrike" dirty="0" err="1">
                          <a:effectLst/>
                        </a:rPr>
                        <a:t>iCan</a:t>
                      </a:r>
                      <a:r>
                        <a:rPr lang="en-GB" sz="1400" b="1" u="none" strike="noStrike" dirty="0">
                          <a:effectLst/>
                        </a:rPr>
                        <a:t> intervention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>
                          <a:effectLst/>
                        </a:rPr>
                        <a:t>13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?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?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?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u="none" strike="noStrike" dirty="0">
                          <a:effectLst/>
                        </a:rPr>
                        <a:t>?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93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CF5C8D-7A87-9A02-7C2D-F8385190A221}"/>
              </a:ext>
            </a:extLst>
          </p:cNvPr>
          <p:cNvSpPr txBox="1"/>
          <p:nvPr/>
        </p:nvSpPr>
        <p:spPr>
          <a:xfrm>
            <a:off x="6887186" y="2301885"/>
            <a:ext cx="49383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Of those accepting support, </a:t>
            </a:r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50.7%</a:t>
            </a: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 had a BMI &gt;=30, </a:t>
            </a:r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26.9% </a:t>
            </a: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were smokers, </a:t>
            </a:r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3.8%</a:t>
            </a: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 had uncontrolled type 2 diabetes, and </a:t>
            </a:r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3.8%</a:t>
            </a: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 had atrial fibrillation</a:t>
            </a:r>
          </a:p>
          <a:p>
            <a:endParaRPr lang="en-GB" sz="24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 53.85% of patients who accepted further support have had their MDT appt.</a:t>
            </a:r>
          </a:p>
        </p:txBody>
      </p:sp>
    </p:spTree>
    <p:extLst>
      <p:ext uri="{BB962C8B-B14F-4D97-AF65-F5344CB8AC3E}">
        <p14:creationId xmlns:p14="http://schemas.microsoft.com/office/powerpoint/2010/main" val="425330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C96B56-9F82-7693-D178-460AA9F37059}"/>
              </a:ext>
            </a:extLst>
          </p:cNvPr>
          <p:cNvSpPr txBox="1"/>
          <p:nvPr/>
        </p:nvSpPr>
        <p:spPr>
          <a:xfrm>
            <a:off x="291176" y="109045"/>
            <a:ext cx="8863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Carlisle Healthcare Pilot – Patient Activity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5D34D0-0332-EF5C-5BE9-566FC1FFD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11894"/>
              </p:ext>
            </p:extLst>
          </p:nvPr>
        </p:nvGraphicFramePr>
        <p:xfrm>
          <a:off x="366442" y="1900720"/>
          <a:ext cx="7061774" cy="4587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539">
                  <a:extLst>
                    <a:ext uri="{9D8B030D-6E8A-4147-A177-3AD203B41FA5}">
                      <a16:colId xmlns:a16="http://schemas.microsoft.com/office/drawing/2014/main" val="2673031046"/>
                    </a:ext>
                  </a:extLst>
                </a:gridCol>
                <a:gridCol w="665944">
                  <a:extLst>
                    <a:ext uri="{9D8B030D-6E8A-4147-A177-3AD203B41FA5}">
                      <a16:colId xmlns:a16="http://schemas.microsoft.com/office/drawing/2014/main" val="2013517203"/>
                    </a:ext>
                  </a:extLst>
                </a:gridCol>
                <a:gridCol w="721438">
                  <a:extLst>
                    <a:ext uri="{9D8B030D-6E8A-4147-A177-3AD203B41FA5}">
                      <a16:colId xmlns:a16="http://schemas.microsoft.com/office/drawing/2014/main" val="2405655093"/>
                    </a:ext>
                  </a:extLst>
                </a:gridCol>
                <a:gridCol w="721438">
                  <a:extLst>
                    <a:ext uri="{9D8B030D-6E8A-4147-A177-3AD203B41FA5}">
                      <a16:colId xmlns:a16="http://schemas.microsoft.com/office/drawing/2014/main" val="2030739411"/>
                    </a:ext>
                  </a:extLst>
                </a:gridCol>
                <a:gridCol w="985041">
                  <a:extLst>
                    <a:ext uri="{9D8B030D-6E8A-4147-A177-3AD203B41FA5}">
                      <a16:colId xmlns:a16="http://schemas.microsoft.com/office/drawing/2014/main" val="34975110"/>
                    </a:ext>
                  </a:extLst>
                </a:gridCol>
                <a:gridCol w="665944">
                  <a:extLst>
                    <a:ext uri="{9D8B030D-6E8A-4147-A177-3AD203B41FA5}">
                      <a16:colId xmlns:a16="http://schemas.microsoft.com/office/drawing/2014/main" val="712312758"/>
                    </a:ext>
                  </a:extLst>
                </a:gridCol>
                <a:gridCol w="832430">
                  <a:extLst>
                    <a:ext uri="{9D8B030D-6E8A-4147-A177-3AD203B41FA5}">
                      <a16:colId xmlns:a16="http://schemas.microsoft.com/office/drawing/2014/main" val="1471489181"/>
                    </a:ext>
                  </a:extLst>
                </a:gridCol>
              </a:tblGrid>
              <a:tr h="4087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Carlisle Mencap Cohort – Patients with Learning Disabilities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465858"/>
                  </a:ext>
                </a:extLst>
              </a:tr>
              <a:tr h="62387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Stage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Deciles 1&amp;2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Smokers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Uncontrolled Diabetes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BMI &gt;= 30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Atrial Fibrillation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91526143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Contacted by letter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0518654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Opted out after receiving letter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10897"/>
                  </a:ext>
                </a:extLst>
              </a:tr>
              <a:tr h="43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Attempted contacted by telephone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728209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Unable to contact by telephone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752162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Opted out after telephone call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158094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Accepted further support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67181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HCA (PW1) appt. taken place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40267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MDT (PW2) appt. taken place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42129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Agreed to onward referral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285673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Started Mencap intervention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830990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Completed Mencap intervention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93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CF5C8D-7A87-9A02-7C2D-F8385190A221}"/>
              </a:ext>
            </a:extLst>
          </p:cNvPr>
          <p:cNvSpPr txBox="1"/>
          <p:nvPr/>
        </p:nvSpPr>
        <p:spPr>
          <a:xfrm>
            <a:off x="6887186" y="2301885"/>
            <a:ext cx="4938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9E6BA-2B8A-7320-7657-41C98E64638F}"/>
              </a:ext>
            </a:extLst>
          </p:cNvPr>
          <p:cNvSpPr txBox="1"/>
          <p:nvPr/>
        </p:nvSpPr>
        <p:spPr>
          <a:xfrm>
            <a:off x="7614105" y="2301885"/>
            <a:ext cx="45684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Of the 6 patients with learning disabilities identified to take part in the project,</a:t>
            </a:r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 3 were in deciles 1&amp;2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1 of the 4 patients who accepted an offer of support had their MDT appt. take place</a:t>
            </a:r>
          </a:p>
        </p:txBody>
      </p:sp>
    </p:spTree>
    <p:extLst>
      <p:ext uri="{BB962C8B-B14F-4D97-AF65-F5344CB8AC3E}">
        <p14:creationId xmlns:p14="http://schemas.microsoft.com/office/powerpoint/2010/main" val="87078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4D7F9D-C875-8F4E-B09D-D66EA52413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t="17340" r="57273" b="6700"/>
          <a:stretch/>
        </p:blipFill>
        <p:spPr>
          <a:xfrm>
            <a:off x="1016591" y="1382283"/>
            <a:ext cx="9669882" cy="5475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7F6ECC-D8E3-FA11-6C23-F476BD16AF86}"/>
              </a:ext>
            </a:extLst>
          </p:cNvPr>
          <p:cNvSpPr txBox="1"/>
          <p:nvPr/>
        </p:nvSpPr>
        <p:spPr>
          <a:xfrm>
            <a:off x="341510" y="318770"/>
            <a:ext cx="8863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Minimum Data Set</a:t>
            </a:r>
          </a:p>
        </p:txBody>
      </p:sp>
    </p:spTree>
    <p:extLst>
      <p:ext uri="{BB962C8B-B14F-4D97-AF65-F5344CB8AC3E}">
        <p14:creationId xmlns:p14="http://schemas.microsoft.com/office/powerpoint/2010/main" val="325092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15E54F-6073-8EF9-2984-C576EF72D5BD}"/>
              </a:ext>
            </a:extLst>
          </p:cNvPr>
          <p:cNvSpPr txBox="1"/>
          <p:nvPr/>
        </p:nvSpPr>
        <p:spPr>
          <a:xfrm>
            <a:off x="257722" y="371064"/>
            <a:ext cx="8863976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/>
              </a:rPr>
              <a:t>High-level Summary</a:t>
            </a:r>
            <a:endParaRPr lang="en-GB" sz="4400" b="1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EC2082-0AA6-8183-D0E2-DFEEFB922388}"/>
              </a:ext>
            </a:extLst>
          </p:cNvPr>
          <p:cNvSpPr txBox="1"/>
          <p:nvPr/>
        </p:nvSpPr>
        <p:spPr>
          <a:xfrm>
            <a:off x="458961" y="2305054"/>
            <a:ext cx="8662737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Data accurate as of August 2023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Total number of patients with ‘Patient on Waiting List’ code – 149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Total number with start of intervention dataset – 32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Total number with an end of intervention dataset – 9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Not all patients with a start/end of intervention dataset had all measures collected </a:t>
            </a:r>
          </a:p>
        </p:txBody>
      </p:sp>
    </p:spTree>
    <p:extLst>
      <p:ext uri="{BB962C8B-B14F-4D97-AF65-F5344CB8AC3E}">
        <p14:creationId xmlns:p14="http://schemas.microsoft.com/office/powerpoint/2010/main" val="51823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250079" y="392520"/>
            <a:ext cx="8863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– EQ VAS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E1B2C4-A9EF-74B8-20AD-9185105B53E7}"/>
              </a:ext>
            </a:extLst>
          </p:cNvPr>
          <p:cNvSpPr txBox="1">
            <a:spLocks/>
          </p:cNvSpPr>
          <p:nvPr/>
        </p:nvSpPr>
        <p:spPr>
          <a:xfrm>
            <a:off x="401053" y="2515357"/>
            <a:ext cx="4170947" cy="355232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Start and end of intervention data for 9 patients in total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Patient reported measure of their own health, 0 being the worst and 100 being the best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solidFill>
                  <a:srgbClr val="0070C0"/>
                </a:solidFill>
                <a:latin typeface="Rockwell" panose="02060603020205020403" pitchFamily="18" charset="0"/>
              </a:rPr>
              <a:t>All had higher scores </a:t>
            </a:r>
            <a:r>
              <a:rPr lang="en-GB" sz="2400" dirty="0">
                <a:solidFill>
                  <a:srgbClr val="0070C0"/>
                </a:solidFill>
                <a:latin typeface="Rockwell" panose="02060603020205020403" pitchFamily="18" charset="0"/>
              </a:rPr>
              <a:t>of between +5 and +45 points, averaging +20.4 per person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83B1E15-435D-A3C8-5238-18576EFE89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908916"/>
              </p:ext>
            </p:extLst>
          </p:nvPr>
        </p:nvGraphicFramePr>
        <p:xfrm>
          <a:off x="5843605" y="1965158"/>
          <a:ext cx="4818397" cy="434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76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250079" y="392520"/>
            <a:ext cx="8863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– EQ5D5L Mobility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19DC1D7-41B6-D79E-3A19-5EBEC5D3D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118290"/>
              </p:ext>
            </p:extLst>
          </p:nvPr>
        </p:nvGraphicFramePr>
        <p:xfrm>
          <a:off x="3133407" y="2187709"/>
          <a:ext cx="5925186" cy="4150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561">
                  <a:extLst>
                    <a:ext uri="{9D8B030D-6E8A-4147-A177-3AD203B41FA5}">
                      <a16:colId xmlns:a16="http://schemas.microsoft.com/office/drawing/2014/main" val="2038826129"/>
                    </a:ext>
                  </a:extLst>
                </a:gridCol>
                <a:gridCol w="1726032">
                  <a:extLst>
                    <a:ext uri="{9D8B030D-6E8A-4147-A177-3AD203B41FA5}">
                      <a16:colId xmlns:a16="http://schemas.microsoft.com/office/drawing/2014/main" val="3299427416"/>
                    </a:ext>
                  </a:extLst>
                </a:gridCol>
                <a:gridCol w="1726032">
                  <a:extLst>
                    <a:ext uri="{9D8B030D-6E8A-4147-A177-3AD203B41FA5}">
                      <a16:colId xmlns:a16="http://schemas.microsoft.com/office/drawing/2014/main" val="1825880970"/>
                    </a:ext>
                  </a:extLst>
                </a:gridCol>
                <a:gridCol w="1236561">
                  <a:extLst>
                    <a:ext uri="{9D8B030D-6E8A-4147-A177-3AD203B41FA5}">
                      <a16:colId xmlns:a16="http://schemas.microsoft.com/office/drawing/2014/main" val="383036345"/>
                    </a:ext>
                  </a:extLst>
                </a:gridCol>
              </a:tblGrid>
              <a:tr h="75225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 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Start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End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Change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610219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2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↓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1572484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-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1813496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-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43978413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-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7500997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↓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11376683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↓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8133405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7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56180865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↑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46600578"/>
                  </a:ext>
                </a:extLst>
              </a:tr>
              <a:tr h="3890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Patient 9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8779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10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250079" y="392520"/>
            <a:ext cx="8863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– EQ5D5L Self Care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75A34D-A28C-0816-B6E5-47C3B3666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55841"/>
              </p:ext>
            </p:extLst>
          </p:nvPr>
        </p:nvGraphicFramePr>
        <p:xfrm>
          <a:off x="3073669" y="2148647"/>
          <a:ext cx="6040386" cy="419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602">
                  <a:extLst>
                    <a:ext uri="{9D8B030D-6E8A-4147-A177-3AD203B41FA5}">
                      <a16:colId xmlns:a16="http://schemas.microsoft.com/office/drawing/2014/main" val="4211498805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3729512839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2346998406"/>
                    </a:ext>
                  </a:extLst>
                </a:gridCol>
                <a:gridCol w="1260602">
                  <a:extLst>
                    <a:ext uri="{9D8B030D-6E8A-4147-A177-3AD203B41FA5}">
                      <a16:colId xmlns:a16="http://schemas.microsoft.com/office/drawing/2014/main" val="1584911436"/>
                    </a:ext>
                  </a:extLst>
                </a:gridCol>
              </a:tblGrid>
              <a:tr h="7596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 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Start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End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Change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2729297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-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178583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-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66683532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↑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693328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-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340369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917385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670049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7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998314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3922103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7775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05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A11101-5A16-660C-34E1-260358624B4A}"/>
              </a:ext>
            </a:extLst>
          </p:cNvPr>
          <p:cNvSpPr txBox="1"/>
          <p:nvPr/>
        </p:nvSpPr>
        <p:spPr>
          <a:xfrm>
            <a:off x="256674" y="134601"/>
            <a:ext cx="8863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Rockwell" panose="02060603020205020403" pitchFamily="18" charset="0"/>
              </a:rPr>
              <a:t>Outcomes – EQ5D5L Usual Activity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BA7E6A-69F3-C798-AD48-820840BD3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48436"/>
              </p:ext>
            </p:extLst>
          </p:nvPr>
        </p:nvGraphicFramePr>
        <p:xfrm>
          <a:off x="3080264" y="2135604"/>
          <a:ext cx="6040386" cy="4190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602">
                  <a:extLst>
                    <a:ext uri="{9D8B030D-6E8A-4147-A177-3AD203B41FA5}">
                      <a16:colId xmlns:a16="http://schemas.microsoft.com/office/drawing/2014/main" val="4211498805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3729512839"/>
                    </a:ext>
                  </a:extLst>
                </a:gridCol>
                <a:gridCol w="1759591">
                  <a:extLst>
                    <a:ext uri="{9D8B030D-6E8A-4147-A177-3AD203B41FA5}">
                      <a16:colId xmlns:a16="http://schemas.microsoft.com/office/drawing/2014/main" val="2346998406"/>
                    </a:ext>
                  </a:extLst>
                </a:gridCol>
                <a:gridCol w="1260602">
                  <a:extLst>
                    <a:ext uri="{9D8B030D-6E8A-4147-A177-3AD203B41FA5}">
                      <a16:colId xmlns:a16="http://schemas.microsoft.com/office/drawing/2014/main" val="1584911436"/>
                    </a:ext>
                  </a:extLst>
                </a:gridCol>
              </a:tblGrid>
              <a:tr h="7596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 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Start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End of Intervention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 dirty="0">
                          <a:effectLst/>
                        </a:rPr>
                        <a:t>Change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52729297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1178583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66683532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693328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3403690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917385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6700496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7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39983145"/>
                  </a:ext>
                </a:extLst>
              </a:tr>
              <a:tr h="3798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3922103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u="none" strike="noStrike">
                          <a:effectLst/>
                        </a:rPr>
                        <a:t>Patient 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7775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94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19A45D3320F0488D122FB91366435B" ma:contentTypeVersion="7" ma:contentTypeDescription="Create a new document." ma:contentTypeScope="" ma:versionID="3dce00bb08e162d32350d5828efd55ab">
  <xsd:schema xmlns:xsd="http://www.w3.org/2001/XMLSchema" xmlns:xs="http://www.w3.org/2001/XMLSchema" xmlns:p="http://schemas.microsoft.com/office/2006/metadata/properties" xmlns:ns2="69c8a498-6843-40c1-8c8d-23f48a583e36" targetNamespace="http://schemas.microsoft.com/office/2006/metadata/properties" ma:root="true" ma:fieldsID="fe3b543527c1828229f8e2cc3ebcfc3f" ns2:_="">
    <xsd:import namespace="69c8a498-6843-40c1-8c8d-23f48a583e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8a498-6843-40c1-8c8d-23f48a583e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8BBABC-6A09-448E-80FA-E8AF6101B7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7CADD7-CDC2-433A-A13B-7447B2E541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8a498-6843-40c1-8c8d-23f48a583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B442C-F035-47B1-BEB2-91F48691A575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9c8a498-6843-40c1-8c8d-23f48a583e3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4324</TotalTime>
  <Words>1078</Words>
  <Application>Microsoft Macintosh PowerPoint</Application>
  <PresentationFormat>Widescreen</PresentationFormat>
  <Paragraphs>482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Rockwell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HANSOM, Lee (NHS NORTH OF ENGLAND COMMISSIONING SUPPORT UNIT)</dc:creator>
  <cp:lastModifiedBy>Lisa Bridgewater</cp:lastModifiedBy>
  <cp:revision>84</cp:revision>
  <dcterms:created xsi:type="dcterms:W3CDTF">2023-04-03T09:26:04Z</dcterms:created>
  <dcterms:modified xsi:type="dcterms:W3CDTF">2024-01-23T15:28:38Z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0x010100D719A45D3320F0488D122FB91366435B</vt:lpwstr>
  </property>
  <property fmtid="{D5CDD505-2E9C-101B-9397-08002B2CF9AE}" pid="3" name="MediaServiceImageTags">
    <vt:lpwstr/>
  </property>
  <property fmtid="{D5CDD505-2E9C-101B-9397-08002B2CF9AE}" pid="4" name="Order">
    <vt:r8>265700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